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slide" Target="slides/slide41.xml"/><Relationship Id="rId23" Type="http://schemas.openxmlformats.org/officeDocument/2006/relationships/slide" Target="slides/slide18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2569fa8c6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2569fa8c6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4923d716c1_2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4923d716c1_2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4a08696274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4a08696274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4923d716c1_2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4923d716c1_2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47fd164267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47fd164267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audience for a topic idea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47fd164267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47fd164267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47fd164267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47fd164267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4a08696274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4a08696274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4a08696274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4a08696274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4a08696274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4a08696274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47fd164267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47fd164267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2569fa8c6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2569fa8c6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47fd164267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47fd164267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2569fa8c6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2569fa8c6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2569fa8c65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2569fa8c65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Prompt used: Give a short summary of this text entirely in JSON with fields that are appropriate to the content.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4923d716c1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4923d716c1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47fd164267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47fd164267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2569fa8c6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2569fa8c6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2569fa8c65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2569fa8c6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2569fa8c65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2569fa8c65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4923d716c1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4923d716c1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4a08696274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4a08696274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47fd164267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47fd164267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4a086962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4a086962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4923d716c1_2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4923d716c1_2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47fd164267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47fd164267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47fd164267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47fd164267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47fd164267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47fd164267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 explaining will waste your valuable limited context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47fd164267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47fd164267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2569fa8c6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2569fa8c6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47fd164267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47fd164267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47fd164267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47fd164267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2569fa8c6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2569fa8c6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4a08696274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4a08696274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47fd164267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47fd164267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47fd164267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47fd164267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4923d716c1_2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4923d716c1_2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7fd164267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7fd164267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569fa8c6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569fa8c6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4a086962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4a086962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0.png"/><Relationship Id="rId4" Type="http://schemas.openxmlformats.org/officeDocument/2006/relationships/image" Target="../media/image10.png"/><Relationship Id="rId5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9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60125" y="853200"/>
            <a:ext cx="3596400" cy="343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become a </a:t>
            </a:r>
            <a:r>
              <a:rPr lang="en"/>
              <a:t>ChatGPT</a:t>
            </a:r>
            <a:r>
              <a:rPr lang="en"/>
              <a:t> Sherpa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8775" y="363250"/>
            <a:ext cx="4417001" cy="44170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27600" y="2215500"/>
            <a:ext cx="8488800" cy="9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1990"/>
              <a:t>GPT</a:t>
            </a:r>
            <a:r>
              <a:rPr lang="en" sz="1990"/>
              <a:t>: </a:t>
            </a:r>
            <a:r>
              <a:rPr b="1" lang="en" sz="1990"/>
              <a:t>Generative pre-trained transformer</a:t>
            </a:r>
            <a:endParaRPr b="1" sz="1990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n" sz="1690"/>
              <a:t>A Type of LLM used by ChatGPT</a:t>
            </a:r>
            <a:endParaRPr sz="1690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990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99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t/>
            </a:r>
            <a:endParaRPr sz="989"/>
          </a:p>
        </p:txBody>
      </p:sp>
      <p:sp>
        <p:nvSpPr>
          <p:cNvPr id="118" name="Google Shape;11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27600" y="2111980"/>
            <a:ext cx="8488800" cy="5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1990"/>
              <a:t>ChatGPT</a:t>
            </a:r>
            <a:r>
              <a:rPr lang="en" sz="1990"/>
              <a:t>: The chat application powered by GPT</a:t>
            </a:r>
            <a:endParaRPr sz="1990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99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t/>
            </a:r>
            <a:endParaRPr sz="989"/>
          </a:p>
        </p:txBody>
      </p:sp>
      <p:sp>
        <p:nvSpPr>
          <p:cNvPr id="124" name="Google Shape;12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200" y="1677925"/>
            <a:ext cx="4419600" cy="2366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9600" y="1729500"/>
            <a:ext cx="39360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2161350" y="2286600"/>
            <a:ext cx="48213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How Do You Use ChatGPT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11700" y="299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 is Generative AI on Steroids</a:t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0763" y="1152487"/>
            <a:ext cx="3102469" cy="361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825800" y="545500"/>
            <a:ext cx="327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GPT 3.5</a:t>
            </a:r>
            <a:endParaRPr/>
          </a:p>
        </p:txBody>
      </p:sp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669500" y="3164375"/>
            <a:ext cx="3590100" cy="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Good at short conversations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Free</a:t>
            </a:r>
            <a:endParaRPr/>
          </a:p>
        </p:txBody>
      </p:sp>
      <p:sp>
        <p:nvSpPr>
          <p:cNvPr id="151" name="Google Shape;151;p27"/>
          <p:cNvSpPr txBox="1"/>
          <p:nvPr>
            <p:ph idx="12" type="sldNum"/>
          </p:nvPr>
        </p:nvSpPr>
        <p:spPr>
          <a:xfrm>
            <a:off x="8468058" y="46446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27"/>
          <p:cNvSpPr txBox="1"/>
          <p:nvPr>
            <p:ph type="title"/>
          </p:nvPr>
        </p:nvSpPr>
        <p:spPr>
          <a:xfrm>
            <a:off x="4791325" y="545500"/>
            <a:ext cx="327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GPT 4.0</a:t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5188200" y="3060275"/>
            <a:ext cx="3005700" cy="14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Slower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Great at reasoning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Very Creative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$20/month</a:t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975" y="1037425"/>
            <a:ext cx="2015150" cy="201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2527" y="1118200"/>
            <a:ext cx="1983224" cy="1983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/>
        </p:nvSpPr>
        <p:spPr>
          <a:xfrm>
            <a:off x="311700" y="365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Your Conversation is it’s Working Memory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311700" y="1475950"/>
            <a:ext cx="4708800" cy="30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ADADA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DADAD"/>
                </a:solidFill>
              </a:rPr>
              <a:t>GPT 3.5 Can Take ~3000 Words of Context</a:t>
            </a:r>
            <a:endParaRPr sz="1800">
              <a:solidFill>
                <a:srgbClr val="ADADA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ADADA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ADADAD"/>
                </a:solidFill>
              </a:rPr>
              <a:t>GPT 4.0 Can Take ~6000 Words of Context</a:t>
            </a:r>
            <a:endParaRPr sz="1800">
              <a:solidFill>
                <a:srgbClr val="ADADAD"/>
              </a:solidFill>
            </a:endParaRPr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100" y="1415125"/>
            <a:ext cx="3140324" cy="314032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8"/>
          <p:cNvSpPr txBox="1"/>
          <p:nvPr/>
        </p:nvSpPr>
        <p:spPr>
          <a:xfrm>
            <a:off x="5787775" y="5859725"/>
            <a:ext cx="27825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ADADAD"/>
                </a:solidFill>
              </a:rPr>
              <a:t>Your friendly working memory mascot</a:t>
            </a:r>
            <a:endParaRPr sz="1800">
              <a:solidFill>
                <a:srgbClr val="ADADAD"/>
              </a:solidFill>
            </a:endParaRPr>
          </a:p>
        </p:txBody>
      </p:sp>
      <p:sp>
        <p:nvSpPr>
          <p:cNvPr id="164" name="Google Shape;16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5" name="Google Shape;165;p28"/>
          <p:cNvSpPr txBox="1"/>
          <p:nvPr/>
        </p:nvSpPr>
        <p:spPr>
          <a:xfrm>
            <a:off x="5608613" y="4618250"/>
            <a:ext cx="2931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Working memory mascot: Ppooapty Pffthn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/>
          <p:nvPr/>
        </p:nvSpPr>
        <p:spPr>
          <a:xfrm>
            <a:off x="311700" y="365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Your Conversation is it’s Working Memory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71" name="Google Shape;171;p29"/>
          <p:cNvSpPr txBox="1"/>
          <p:nvPr/>
        </p:nvSpPr>
        <p:spPr>
          <a:xfrm>
            <a:off x="5787775" y="5859725"/>
            <a:ext cx="27825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ADADAD"/>
                </a:solidFill>
              </a:rPr>
              <a:t>Your friendly working memory mascot</a:t>
            </a:r>
            <a:endParaRPr sz="1800">
              <a:solidFill>
                <a:srgbClr val="ADADAD"/>
              </a:solidFill>
            </a:endParaRPr>
          </a:p>
        </p:txBody>
      </p:sp>
      <p:sp>
        <p:nvSpPr>
          <p:cNvPr id="172" name="Google Shape;17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5900" y="1635200"/>
            <a:ext cx="6752199" cy="217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/>
        </p:nvSpPr>
        <p:spPr>
          <a:xfrm>
            <a:off x="311700" y="1999050"/>
            <a:ext cx="8520600" cy="11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2140">
                <a:solidFill>
                  <a:srgbClr val="FFFFFF"/>
                </a:solidFill>
              </a:rPr>
              <a:t>Common Question</a:t>
            </a:r>
            <a:r>
              <a:rPr lang="en" sz="2140">
                <a:solidFill>
                  <a:srgbClr val="FFFFFF"/>
                </a:solidFill>
              </a:rPr>
              <a:t>: </a:t>
            </a:r>
            <a:endParaRPr sz="214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140">
                <a:solidFill>
                  <a:srgbClr val="FFFFFF"/>
                </a:solidFill>
              </a:rPr>
              <a:t>Is my input used to train ChatGPT?</a:t>
            </a:r>
            <a:endParaRPr sz="2140">
              <a:solidFill>
                <a:srgbClr val="FFFFFF"/>
              </a:solidFill>
            </a:endParaRPr>
          </a:p>
        </p:txBody>
      </p:sp>
      <p:sp>
        <p:nvSpPr>
          <p:cNvPr id="179" name="Google Shape;179;p30"/>
          <p:cNvSpPr txBox="1"/>
          <p:nvPr/>
        </p:nvSpPr>
        <p:spPr>
          <a:xfrm>
            <a:off x="5787775" y="5859725"/>
            <a:ext cx="27825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ADADAD"/>
                </a:solidFill>
              </a:rPr>
              <a:t>Your friendly working memory mascot</a:t>
            </a:r>
            <a:endParaRPr sz="1800">
              <a:solidFill>
                <a:srgbClr val="ADADAD"/>
              </a:solidFill>
            </a:endParaRPr>
          </a:p>
        </p:txBody>
      </p:sp>
      <p:sp>
        <p:nvSpPr>
          <p:cNvPr id="180" name="Google Shape;18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/>
          <p:nvPr/>
        </p:nvSpPr>
        <p:spPr>
          <a:xfrm>
            <a:off x="311700" y="1999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</a:rPr>
              <a:t>No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86" name="Google Shape;186;p31"/>
          <p:cNvSpPr txBox="1"/>
          <p:nvPr/>
        </p:nvSpPr>
        <p:spPr>
          <a:xfrm>
            <a:off x="5787775" y="5859725"/>
            <a:ext cx="27825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ADADAD"/>
                </a:solidFill>
              </a:rPr>
              <a:t>Your friendly working memory mascot</a:t>
            </a:r>
            <a:endParaRPr sz="1800">
              <a:solidFill>
                <a:srgbClr val="ADADAD"/>
              </a:solidFill>
            </a:endParaRPr>
          </a:p>
        </p:txBody>
      </p:sp>
      <p:sp>
        <p:nvSpPr>
          <p:cNvPr id="187" name="Google Shape;18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31"/>
          <p:cNvSpPr txBox="1"/>
          <p:nvPr/>
        </p:nvSpPr>
        <p:spPr>
          <a:xfrm>
            <a:off x="2114250" y="2571750"/>
            <a:ext cx="49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It is only trained on data up to September 2021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Will Be Covered 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1722150" y="1208725"/>
            <a:ext cx="5699700" cy="3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Basic Terminology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to</a:t>
            </a:r>
            <a:r>
              <a:rPr lang="en"/>
              <a:t> use ChatGPT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ChatGPT can do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ChatGPT is changing Education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Live Demo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Practical tips for using ChatGPT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Words of caution</a:t>
            </a:r>
            <a:endParaRPr/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2489100" y="2286600"/>
            <a:ext cx="41658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. What can ChatGPT do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 Can…</a:t>
            </a:r>
            <a:endParaRPr/>
          </a:p>
        </p:txBody>
      </p:sp>
      <p:sp>
        <p:nvSpPr>
          <p:cNvPr id="200" name="Google Shape;200;p33"/>
          <p:cNvSpPr txBox="1"/>
          <p:nvPr>
            <p:ph idx="1" type="body"/>
          </p:nvPr>
        </p:nvSpPr>
        <p:spPr>
          <a:xfrm>
            <a:off x="1491050" y="1377525"/>
            <a:ext cx="3186600" cy="30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Converse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Summarize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Reason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Explain concepts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 ideas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 much more</a:t>
            </a:r>
            <a:endParaRPr/>
          </a:p>
        </p:txBody>
      </p:sp>
      <p:sp>
        <p:nvSpPr>
          <p:cNvPr id="201" name="Google Shape;20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2" name="Google Shape;2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1125" y="1377525"/>
            <a:ext cx="2893151" cy="28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 Explain quantum computing to a 5 year old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9" name="Google Shape;20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063" y="1288375"/>
            <a:ext cx="6833873" cy="332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5"/>
          <p:cNvSpPr txBox="1"/>
          <p:nvPr>
            <p:ph type="title"/>
          </p:nvPr>
        </p:nvSpPr>
        <p:spPr>
          <a:xfrm>
            <a:off x="311700" y="276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 Summarize </a:t>
            </a:r>
            <a:r>
              <a:rPr lang="en"/>
              <a:t>text in JSON format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6" name="Google Shape;21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9575" y="1179350"/>
            <a:ext cx="5444849" cy="396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5"/>
          <p:cNvSpPr txBox="1"/>
          <p:nvPr/>
        </p:nvSpPr>
        <p:spPr>
          <a:xfrm>
            <a:off x="954750" y="763100"/>
            <a:ext cx="7234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Prompt: Give a short summary of this text entirely in JSON with fields that are appropriate to the content.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2190600" y="543000"/>
            <a:ext cx="476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 is good enough to…</a:t>
            </a:r>
            <a:endParaRPr/>
          </a:p>
        </p:txBody>
      </p:sp>
      <p:sp>
        <p:nvSpPr>
          <p:cNvPr id="223" name="Google Shape;223;p36"/>
          <p:cNvSpPr txBox="1"/>
          <p:nvPr>
            <p:ph idx="12" type="sldNum"/>
          </p:nvPr>
        </p:nvSpPr>
        <p:spPr>
          <a:xfrm>
            <a:off x="8457758" y="46137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36"/>
          <p:cNvSpPr txBox="1"/>
          <p:nvPr>
            <p:ph idx="1" type="body"/>
          </p:nvPr>
        </p:nvSpPr>
        <p:spPr>
          <a:xfrm>
            <a:off x="4928025" y="1660600"/>
            <a:ext cx="3111900" cy="30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Pass Bar Exams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Standardized tests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Generate Full Essays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Write code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 Intention</a:t>
            </a:r>
            <a:endParaRPr/>
          </a:p>
        </p:txBody>
      </p:sp>
      <p:pic>
        <p:nvPicPr>
          <p:cNvPr id="225" name="Google Shape;22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150" y="1387050"/>
            <a:ext cx="3068475" cy="306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 txBox="1"/>
          <p:nvPr>
            <p:ph type="title"/>
          </p:nvPr>
        </p:nvSpPr>
        <p:spPr>
          <a:xfrm>
            <a:off x="1283250" y="2265575"/>
            <a:ext cx="6577500" cy="8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 is not </a:t>
            </a:r>
            <a:r>
              <a:rPr lang="en"/>
              <a:t>intelligent. Does that matter?</a:t>
            </a:r>
            <a:endParaRPr/>
          </a:p>
        </p:txBody>
      </p:sp>
      <p:sp>
        <p:nvSpPr>
          <p:cNvPr id="231" name="Google Shape;23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8"/>
          <p:cNvSpPr txBox="1"/>
          <p:nvPr>
            <p:ph type="title"/>
          </p:nvPr>
        </p:nvSpPr>
        <p:spPr>
          <a:xfrm>
            <a:off x="931575" y="2285400"/>
            <a:ext cx="739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</a:t>
            </a:r>
            <a:r>
              <a:rPr lang="en"/>
              <a:t>How ChatGPT is changing Education</a:t>
            </a:r>
            <a:endParaRPr/>
          </a:p>
        </p:txBody>
      </p:sp>
      <p:sp>
        <p:nvSpPr>
          <p:cNvPr id="237" name="Google Shape;237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/>
          <p:nvPr>
            <p:ph type="title"/>
          </p:nvPr>
        </p:nvSpPr>
        <p:spPr>
          <a:xfrm>
            <a:off x="1262100" y="543000"/>
            <a:ext cx="661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AI Cat is out of the bag</a:t>
            </a:r>
            <a:endParaRPr/>
          </a:p>
        </p:txBody>
      </p:sp>
      <p:sp>
        <p:nvSpPr>
          <p:cNvPr id="243" name="Google Shape;243;p39"/>
          <p:cNvSpPr txBox="1"/>
          <p:nvPr>
            <p:ph idx="12" type="sldNum"/>
          </p:nvPr>
        </p:nvSpPr>
        <p:spPr>
          <a:xfrm>
            <a:off x="8447458" y="46137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1044000" y="1429725"/>
            <a:ext cx="3528000" cy="31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Young professionals are using it to learn today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Instead of go to StackOverflow devs are asking ChatGPT</a:t>
            </a:r>
            <a:endParaRPr/>
          </a:p>
        </p:txBody>
      </p:sp>
      <p:pic>
        <p:nvPicPr>
          <p:cNvPr id="245" name="Google Shape;24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7375" y="1429725"/>
            <a:ext cx="2864525" cy="286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/>
          <p:nvPr>
            <p:ph type="title"/>
          </p:nvPr>
        </p:nvSpPr>
        <p:spPr>
          <a:xfrm>
            <a:off x="1262100" y="543000"/>
            <a:ext cx="661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 is a </a:t>
            </a:r>
            <a:r>
              <a:rPr lang="en"/>
              <a:t>competitive</a:t>
            </a:r>
            <a:r>
              <a:rPr lang="en"/>
              <a:t> advantage for now</a:t>
            </a:r>
            <a:endParaRPr/>
          </a:p>
        </p:txBody>
      </p:sp>
      <p:sp>
        <p:nvSpPr>
          <p:cNvPr id="251" name="Google Shape;251;p40"/>
          <p:cNvSpPr txBox="1"/>
          <p:nvPr>
            <p:ph idx="12" type="sldNum"/>
          </p:nvPr>
        </p:nvSpPr>
        <p:spPr>
          <a:xfrm>
            <a:off x="8416533" y="4613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2" name="Google Shape;2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5475" y="1432500"/>
            <a:ext cx="5153025" cy="318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 am using ChatGPT</a:t>
            </a:r>
            <a:endParaRPr/>
          </a:p>
        </p:txBody>
      </p:sp>
      <p:sp>
        <p:nvSpPr>
          <p:cNvPr id="258" name="Google Shape;258;p41"/>
          <p:cNvSpPr txBox="1"/>
          <p:nvPr>
            <p:ph idx="1" type="body"/>
          </p:nvPr>
        </p:nvSpPr>
        <p:spPr>
          <a:xfrm>
            <a:off x="4337625" y="1319425"/>
            <a:ext cx="4032600" cy="3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Music Theory tutor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Presentation editor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Pair programmer and technology teacher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0" name="Google Shape;26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925" y="968450"/>
            <a:ext cx="1595899" cy="159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925" y="3159400"/>
            <a:ext cx="1595899" cy="159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02675" y="1983399"/>
            <a:ext cx="1703949" cy="170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150" y="1053175"/>
            <a:ext cx="2847552" cy="160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3700" y="2998975"/>
            <a:ext cx="2230725" cy="135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5875" y="1162200"/>
            <a:ext cx="2847550" cy="1140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/>
          <p:nvPr>
            <p:ph type="title"/>
          </p:nvPr>
        </p:nvSpPr>
        <p:spPr>
          <a:xfrm>
            <a:off x="3527850" y="2282550"/>
            <a:ext cx="2088300" cy="5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Live Demo</a:t>
            </a:r>
            <a:endParaRPr/>
          </a:p>
        </p:txBody>
      </p:sp>
      <p:sp>
        <p:nvSpPr>
          <p:cNvPr id="268" name="Google Shape;26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Sherpas Job Is To Guide and Lead</a:t>
            </a:r>
            <a:endParaRPr/>
          </a:p>
        </p:txBody>
      </p:sp>
      <p:sp>
        <p:nvSpPr>
          <p:cNvPr id="274" name="Google Shape;274;p43"/>
          <p:cNvSpPr txBox="1"/>
          <p:nvPr>
            <p:ph idx="1" type="body"/>
          </p:nvPr>
        </p:nvSpPr>
        <p:spPr>
          <a:xfrm>
            <a:off x="394175" y="1628600"/>
            <a:ext cx="4491600" cy="29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plan to use templates to teach and guide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templates could you use?</a:t>
            </a:r>
            <a:endParaRPr/>
          </a:p>
        </p:txBody>
      </p:sp>
      <p:sp>
        <p:nvSpPr>
          <p:cNvPr id="275" name="Google Shape;275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6" name="Google Shape;27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2300" y="1344625"/>
            <a:ext cx="3032100" cy="3032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4"/>
          <p:cNvSpPr txBox="1"/>
          <p:nvPr>
            <p:ph type="title"/>
          </p:nvPr>
        </p:nvSpPr>
        <p:spPr>
          <a:xfrm>
            <a:off x="1832700" y="2282550"/>
            <a:ext cx="5478600" cy="5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 Practical Tips for using ChatGPT</a:t>
            </a:r>
            <a:endParaRPr/>
          </a:p>
        </p:txBody>
      </p:sp>
      <p:sp>
        <p:nvSpPr>
          <p:cNvPr id="282" name="Google Shape;28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 # 1: Talk to ChatGPT like a person</a:t>
            </a:r>
            <a:endParaRPr/>
          </a:p>
        </p:txBody>
      </p:sp>
      <p:sp>
        <p:nvSpPr>
          <p:cNvPr id="288" name="Google Shape;288;p45"/>
          <p:cNvSpPr txBox="1"/>
          <p:nvPr>
            <p:ph idx="1" type="body"/>
          </p:nvPr>
        </p:nvSpPr>
        <p:spPr>
          <a:xfrm>
            <a:off x="2040300" y="3230922"/>
            <a:ext cx="5063400" cy="11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It was trained on human text, so do not talk to it like it is a computer</a:t>
            </a:r>
            <a:endParaRPr sz="2000"/>
          </a:p>
        </p:txBody>
      </p:sp>
      <p:pic>
        <p:nvPicPr>
          <p:cNvPr id="289" name="Google Shape;28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8450" y="1278180"/>
            <a:ext cx="1767099" cy="1767132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 # 2: Focus on what it </a:t>
            </a:r>
            <a:r>
              <a:rPr b="1" lang="en" u="sng"/>
              <a:t>should</a:t>
            </a:r>
            <a:r>
              <a:rPr lang="en"/>
              <a:t> do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7" name="Google Shape;29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750" y="1844050"/>
            <a:ext cx="6874500" cy="163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 # 3: </a:t>
            </a:r>
            <a:r>
              <a:rPr lang="en"/>
              <a:t>Don’t explain what a person would infer</a:t>
            </a:r>
            <a:endParaRPr/>
          </a:p>
        </p:txBody>
      </p:sp>
      <p:sp>
        <p:nvSpPr>
          <p:cNvPr id="303" name="Google Shape;30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4" name="Google Shape;30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675" y="1656400"/>
            <a:ext cx="5756652" cy="183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8"/>
          <p:cNvSpPr txBox="1"/>
          <p:nvPr>
            <p:ph type="title"/>
          </p:nvPr>
        </p:nvSpPr>
        <p:spPr>
          <a:xfrm>
            <a:off x="1817850" y="3270388"/>
            <a:ext cx="5508300" cy="11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Prompt engineering is more art than science</a:t>
            </a:r>
            <a:endParaRPr/>
          </a:p>
        </p:txBody>
      </p:sp>
      <p:pic>
        <p:nvPicPr>
          <p:cNvPr id="310" name="Google Shape;31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3225" y="736713"/>
            <a:ext cx="2457551" cy="245755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9"/>
          <p:cNvSpPr txBox="1"/>
          <p:nvPr>
            <p:ph type="title"/>
          </p:nvPr>
        </p:nvSpPr>
        <p:spPr>
          <a:xfrm>
            <a:off x="2489100" y="2286600"/>
            <a:ext cx="41658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7. Words of caution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 Can And Will Generate Misinformation</a:t>
            </a:r>
            <a:endParaRPr/>
          </a:p>
        </p:txBody>
      </p:sp>
      <p:sp>
        <p:nvSpPr>
          <p:cNvPr id="323" name="Google Shape;323;p50"/>
          <p:cNvSpPr txBox="1"/>
          <p:nvPr>
            <p:ph idx="1" type="body"/>
          </p:nvPr>
        </p:nvSpPr>
        <p:spPr>
          <a:xfrm>
            <a:off x="539625" y="1645125"/>
            <a:ext cx="3751500" cy="29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It’s good enough to make you trust 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Your job is to validate information</a:t>
            </a:r>
            <a:endParaRPr/>
          </a:p>
        </p:txBody>
      </p:sp>
      <p:sp>
        <p:nvSpPr>
          <p:cNvPr id="324" name="Google Shape;324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5" name="Google Shape;32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8525" y="1337075"/>
            <a:ext cx="3326149" cy="332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 Is</a:t>
            </a:r>
            <a:r>
              <a:rPr lang="en"/>
              <a:t> Bias Just Like Us</a:t>
            </a:r>
            <a:endParaRPr/>
          </a:p>
        </p:txBody>
      </p:sp>
      <p:sp>
        <p:nvSpPr>
          <p:cNvPr id="331" name="Google Shape;331;p51"/>
          <p:cNvSpPr txBox="1"/>
          <p:nvPr>
            <p:ph idx="1" type="body"/>
          </p:nvPr>
        </p:nvSpPr>
        <p:spPr>
          <a:xfrm>
            <a:off x="4453075" y="1766675"/>
            <a:ext cx="4260300" cy="28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Trained on over 45 Terabytes of text from the internet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must apply caution and critical thinking </a:t>
            </a:r>
            <a:endParaRPr/>
          </a:p>
        </p:txBody>
      </p:sp>
      <p:sp>
        <p:nvSpPr>
          <p:cNvPr id="332" name="Google Shape;332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3" name="Google Shape;33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5600" y="1407300"/>
            <a:ext cx="2999099" cy="299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159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of hands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2478900" y="2122025"/>
            <a:ext cx="4186200" cy="10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Who here has tried out ChatGPT?</a:t>
            </a:r>
            <a:endParaRPr/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2"/>
          <p:cNvSpPr txBox="1"/>
          <p:nvPr>
            <p:ph type="title"/>
          </p:nvPr>
        </p:nvSpPr>
        <p:spPr>
          <a:xfrm>
            <a:off x="2232750" y="1715225"/>
            <a:ext cx="4678500" cy="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suggestion for everyone</a:t>
            </a:r>
            <a:endParaRPr/>
          </a:p>
        </p:txBody>
      </p:sp>
      <p:sp>
        <p:nvSpPr>
          <p:cNvPr id="339" name="Google Shape;339;p52"/>
          <p:cNvSpPr txBox="1"/>
          <p:nvPr>
            <p:ph idx="1" type="body"/>
          </p:nvPr>
        </p:nvSpPr>
        <p:spPr>
          <a:xfrm>
            <a:off x="2098950" y="2426650"/>
            <a:ext cx="4946100" cy="8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Try having a conversation a day with ChatGPT and see what you discover</a:t>
            </a:r>
            <a:endParaRPr/>
          </a:p>
        </p:txBody>
      </p:sp>
      <p:sp>
        <p:nvSpPr>
          <p:cNvPr id="340" name="Google Shape;340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3"/>
          <p:cNvSpPr txBox="1"/>
          <p:nvPr>
            <p:ph type="title"/>
          </p:nvPr>
        </p:nvSpPr>
        <p:spPr>
          <a:xfrm>
            <a:off x="444462" y="4256800"/>
            <a:ext cx="825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https://github.com/ChristopherMWood/chatgpt-templates</a:t>
            </a:r>
            <a:endParaRPr/>
          </a:p>
        </p:txBody>
      </p:sp>
      <p:pic>
        <p:nvPicPr>
          <p:cNvPr id="346" name="Google Shape;34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2000" y="1183948"/>
            <a:ext cx="2770476" cy="277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53"/>
          <p:cNvSpPr txBox="1"/>
          <p:nvPr>
            <p:ph type="title"/>
          </p:nvPr>
        </p:nvSpPr>
        <p:spPr>
          <a:xfrm>
            <a:off x="311700" y="220175"/>
            <a:ext cx="854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resources and </a:t>
            </a:r>
            <a:r>
              <a:rPr lang="en"/>
              <a:t>example</a:t>
            </a:r>
            <a:r>
              <a:rPr lang="en"/>
              <a:t> prompts</a:t>
            </a:r>
            <a:endParaRPr/>
          </a:p>
        </p:txBody>
      </p:sp>
      <p:sp>
        <p:nvSpPr>
          <p:cNvPr id="348" name="Google Shape;348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9" name="Google Shape;349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8050" y="998813"/>
            <a:ext cx="2641623" cy="148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0927" y="2690675"/>
            <a:ext cx="1375874" cy="1372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159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</a:t>
            </a:r>
            <a:r>
              <a:rPr lang="en"/>
              <a:t>o</a:t>
            </a:r>
            <a:r>
              <a:rPr lang="en"/>
              <a:t>f </a:t>
            </a:r>
            <a:r>
              <a:rPr lang="en"/>
              <a:t>h</a:t>
            </a:r>
            <a:r>
              <a:rPr lang="en"/>
              <a:t>ands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2478900" y="2122025"/>
            <a:ext cx="4186200" cy="10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Who here has tried out </a:t>
            </a:r>
            <a:r>
              <a:rPr b="1" lang="en" u="sng"/>
              <a:t>ChatGPT 4.0</a:t>
            </a:r>
            <a:r>
              <a:rPr lang="en"/>
              <a:t>?</a:t>
            </a:r>
            <a:endParaRPr/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2105400" y="2285400"/>
            <a:ext cx="493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ctr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Basic Terminology</a:t>
            </a:r>
            <a:endParaRPr/>
          </a:p>
        </p:txBody>
      </p:sp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1182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Term: Generative AI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755188"/>
            <a:ext cx="8520600" cy="6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990"/>
              <a:t>AI that generates output from input</a:t>
            </a:r>
            <a:endParaRPr sz="199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t/>
            </a:r>
            <a:endParaRPr sz="989"/>
          </a:p>
        </p:txBody>
      </p:sp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3475" y="2683700"/>
            <a:ext cx="2115151" cy="162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4350" y="2683700"/>
            <a:ext cx="2896100" cy="162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27600" y="2111980"/>
            <a:ext cx="8488800" cy="5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1990"/>
              <a:t>Prompt Engineering</a:t>
            </a:r>
            <a:r>
              <a:rPr lang="en" sz="1990"/>
              <a:t>: </a:t>
            </a:r>
            <a:r>
              <a:rPr lang="en" sz="1990"/>
              <a:t>the process of designing text input to AI models</a:t>
            </a:r>
            <a:endParaRPr sz="1990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99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t/>
            </a:r>
            <a:endParaRPr sz="989"/>
          </a:p>
        </p:txBody>
      </p:sp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27600" y="2111971"/>
            <a:ext cx="84888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1990"/>
              <a:t>LLM</a:t>
            </a:r>
            <a:r>
              <a:rPr lang="en" sz="1990"/>
              <a:t>: Large Language Model</a:t>
            </a:r>
            <a:endParaRPr sz="1990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n" sz="1690"/>
              <a:t>Systems trained on large amounts of text</a:t>
            </a:r>
            <a:endParaRPr sz="1690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99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t/>
            </a:r>
            <a:endParaRPr sz="989"/>
          </a:p>
        </p:txBody>
      </p:sp>
      <p:sp>
        <p:nvSpPr>
          <p:cNvPr id="112" name="Google Shape;11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